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96" r:id="rId6"/>
    <p:sldId id="298" r:id="rId7"/>
    <p:sldId id="260" r:id="rId8"/>
    <p:sldId id="261" r:id="rId9"/>
  </p:sldIdLst>
  <p:sldSz cx="9144000" cy="6858000" type="screen4x3"/>
  <p:notesSz cx="7315200" cy="9601200"/>
  <p:embeddedFontLst>
    <p:embeddedFont>
      <p:font typeface="Arimo" panose="020B0604020202020204" charset="0"/>
      <p:regular r:id="rId11"/>
      <p:bold r:id="rId12"/>
      <p:italic r:id="rId13"/>
      <p:boldItalic r:id="rId14"/>
    </p:embeddedFont>
    <p:embeddedFont>
      <p:font typeface="Calibri" panose="020F0502020204030204" pitchFamily="34"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j3ZLvO33oq78s+YwLT1n/iDoW9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autoAdjust="0"/>
    <p:restoredTop sz="78504" autoAdjust="0"/>
  </p:normalViewPr>
  <p:slideViewPr>
    <p:cSldViewPr snapToGrid="0">
      <p:cViewPr varScale="1">
        <p:scale>
          <a:sx n="101" d="100"/>
          <a:sy n="101" d="100"/>
        </p:scale>
        <p:origin x="1908" y="6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93" d="100"/>
          <a:sy n="93" d="100"/>
        </p:scale>
        <p:origin x="3573"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3"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5.fntdata"/><Relationship Id="rId57"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56"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3>
</file>

<file path=ppt/media/media2.mp3>
</file>

<file path=ppt/media/media3.mp3>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1727"/>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1727"/>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L="914400" marR="0" lvl="1"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2pPr>
            <a:lvl3pPr marL="1371600" marR="0" lvl="2"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3pPr>
            <a:lvl4pPr marL="1828800" marR="0" lvl="3"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4pPr>
            <a:lvl5pPr marL="2286000" marR="0" lvl="4"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5"/>
            <a:ext cx="3169920" cy="481726"/>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5"/>
            <a:ext cx="3169920" cy="481726"/>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mo"/>
                <a:ea typeface="Arimo"/>
                <a:cs typeface="Arimo"/>
                <a:sym typeface="Arimo"/>
              </a:rPr>
              <a:t>‹#›</a:t>
            </a:fld>
            <a:endParaRPr sz="1200" b="0" i="0" u="none" strike="noStrike" cap="none">
              <a:solidFill>
                <a:schemeClr val="dk1"/>
              </a:solidFill>
              <a:latin typeface="Arimo"/>
              <a:ea typeface="Arimo"/>
              <a:cs typeface="Arimo"/>
              <a:sym typeface="Arimo"/>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Hello everyone and welcome to our session!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this session, we will dive deeper into one of the more advanced concepts of S-Q-L.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particular, we will focus on subqueries and variables, which can enable very advanced data analysis to be performed on our data. Subqueries and variables allow us to reuse the results from one query and use them as part of another.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Subqueries are a powerful tool that can help us extract meaningful insights and make more informed decisions based on our data.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get ready to expand your SQL knowledge and learn how to use subqueries effectively in your data analysis.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Let's get started!</a:t>
            </a:r>
          </a:p>
        </p:txBody>
      </p:sp>
      <p:sp>
        <p:nvSpPr>
          <p:cNvPr id="87" name="Google Shape;87;p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dirty="0"/>
          </a:p>
        </p:txBody>
      </p:sp>
      <p:sp>
        <p:nvSpPr>
          <p:cNvPr id="92" name="Google Shape;9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c30a3ea24_0_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g12c30a3ea24_0_4: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Let's start with a motivating example. (Incidentally, this was an interview question at Zillow.)</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For this example, we'll use a toy database called Zillow, which contains information on 100 house transactions in different cities.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It contains only one table called “transactions,” with five columns: id, state, city, </a:t>
            </a:r>
            <a:r>
              <a:rPr lang="en-US" sz="1800" b="0" i="0" u="none" strike="noStrike" dirty="0" err="1">
                <a:solidFill>
                  <a:srgbClr val="000000"/>
                </a:solidFill>
                <a:effectLst/>
                <a:latin typeface="Arial" panose="020B0604020202020204" pitchFamily="34" charset="0"/>
              </a:rPr>
              <a:t>street_address</a:t>
            </a:r>
            <a:r>
              <a:rPr lang="en-US" sz="1800" b="0" i="0" u="none" strike="noStrike" dirty="0">
                <a:solidFill>
                  <a:srgbClr val="000000"/>
                </a:solidFill>
                <a:effectLst/>
                <a:latin typeface="Arial" panose="020B0604020202020204" pitchFamily="34" charset="0"/>
              </a:rPr>
              <a:t>, and market price.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First, we want to calculate the national average price across all houses in the database.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Then, we want to calculate the average price for each city, and limit the results to cities with an average price that exceeds a threshold.</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Finally, we want to identify which cities have an average price higher than the national average. </a:t>
            </a:r>
            <a:endParaRPr lang="en-US" b="0" dirty="0">
              <a:effectLst/>
            </a:endParaRPr>
          </a:p>
          <a:p>
            <a:br>
              <a:rPr lang="en-US" dirty="0"/>
            </a:b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Let's write some SQL to get started.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Remember our end-goal: Identify which cities have an average price higher than the national average price.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We'll use a simple aggregation query to calculate the national average market price first: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a:t>
            </a:r>
          </a:p>
          <a:p>
            <a:pPr marL="0" lvl="0" indent="0" algn="l" rtl="0">
              <a:spcBef>
                <a:spcPts val="0"/>
              </a:spcBef>
              <a:spcAft>
                <a:spcPts val="0"/>
              </a:spcAft>
              <a:buNone/>
            </a:pPr>
            <a:r>
              <a:rPr lang="en-US" dirty="0"/>
              <a:t>&lt;break time="0.5s" /&gt; </a:t>
            </a:r>
          </a:p>
          <a:p>
            <a:pPr marL="0" lvl="0" indent="0" algn="l" rtl="0">
              <a:spcBef>
                <a:spcPts val="0"/>
              </a:spcBef>
              <a:spcAft>
                <a:spcPts val="0"/>
              </a:spcAft>
              <a:buNone/>
            </a:pPr>
            <a:r>
              <a:rPr lang="en-US" dirty="0"/>
              <a:t>average (</a:t>
            </a:r>
            <a:r>
              <a:rPr lang="en-US" dirty="0" err="1"/>
              <a:t>market_price</a:t>
            </a:r>
            <a:r>
              <a:rPr lang="en-US" dirty="0"/>
              <a:t>) </a:t>
            </a:r>
          </a:p>
          <a:p>
            <a:pPr marL="0" lvl="0" indent="0" algn="l" rtl="0">
              <a:spcBef>
                <a:spcPts val="0"/>
              </a:spcBef>
              <a:spcAft>
                <a:spcPts val="0"/>
              </a:spcAft>
              <a:buNone/>
            </a:pPr>
            <a:r>
              <a:rPr lang="en-US" dirty="0"/>
              <a:t>&lt;break time="0.5s" /&gt; </a:t>
            </a:r>
          </a:p>
          <a:p>
            <a:pPr marL="0" lvl="0" indent="0" algn="l" rtl="0">
              <a:spcBef>
                <a:spcPts val="0"/>
              </a:spcBef>
              <a:spcAft>
                <a:spcPts val="0"/>
              </a:spcAft>
              <a:buNone/>
            </a:pPr>
            <a:r>
              <a:rPr lang="en-US" dirty="0"/>
              <a:t>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result is 550 thousand 122 dollars  and 52 cents.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Next! &lt;break time="0.25s" /&gt;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want to calculate the average market price for each city.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We'll use a simple aggregation "GROUP BY" query to break down the results by city.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 we take the existing query: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 </a:t>
            </a:r>
          </a:p>
          <a:p>
            <a:pPr rtl="0">
              <a:spcBef>
                <a:spcPts val="0"/>
              </a:spcBef>
              <a:spcAft>
                <a:spcPts val="0"/>
              </a:spcAft>
            </a:pPr>
            <a:r>
              <a:rPr lang="en-US" sz="1800" b="0" i="0" u="none" strike="noStrike" dirty="0">
                <a:solidFill>
                  <a:srgbClr val="000000"/>
                </a:solidFill>
                <a:effectLst/>
                <a:latin typeface="Arial" panose="020B0604020202020204" pitchFamily="34" charset="0"/>
              </a:rPr>
              <a:t>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t>
            </a: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Then, we add a GROUP BY clause, to break down the calculation of the averages.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a:t>
            </a: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  city,</a:t>
            </a:r>
          </a:p>
          <a:p>
            <a:pPr rtl="0">
              <a:spcBef>
                <a:spcPts val="0"/>
              </a:spcBef>
              <a:spcAft>
                <a:spcPts val="0"/>
              </a:spcAft>
            </a:pPr>
            <a:r>
              <a:rPr lang="en-US" sz="1800" b="0" i="0" u="none" strike="noStrike" dirty="0">
                <a:solidFill>
                  <a:srgbClr val="000000"/>
                </a:solidFill>
                <a:effectLst/>
                <a:latin typeface="Arial" panose="020B0604020202020204" pitchFamily="34" charset="0"/>
              </a:rPr>
              <a:t>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AS </a:t>
            </a:r>
            <a:r>
              <a:rPr lang="en-US" sz="1800" b="0" i="0" u="none" strike="noStrike" dirty="0" err="1">
                <a:solidFill>
                  <a:srgbClr val="000000"/>
                </a:solidFill>
                <a:effectLst/>
                <a:latin typeface="Arial" panose="020B0604020202020204" pitchFamily="34" charset="0"/>
              </a:rPr>
              <a:t>Average_price</a:t>
            </a: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 </a:t>
            </a:r>
          </a:p>
          <a:p>
            <a:pPr rtl="0">
              <a:spcBef>
                <a:spcPts val="0"/>
              </a:spcBef>
              <a:spcAft>
                <a:spcPts val="0"/>
              </a:spcAft>
            </a:pPr>
            <a:r>
              <a:rPr lang="en-US" sz="1800" b="0" i="0" u="none" strike="noStrike" dirty="0">
                <a:solidFill>
                  <a:srgbClr val="000000"/>
                </a:solidFill>
                <a:effectLst/>
                <a:latin typeface="Arial" panose="020B0604020202020204" pitchFamily="34" charset="0"/>
              </a:rPr>
              <a:t>GROUP BY city;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 result shows us the average price for each of the ten cities in the database.</a:t>
            </a:r>
          </a:p>
        </p:txBody>
      </p:sp>
    </p:spTree>
    <p:extLst>
      <p:ext uri="{BB962C8B-B14F-4D97-AF65-F5344CB8AC3E}">
        <p14:creationId xmlns:p14="http://schemas.microsoft.com/office/powerpoint/2010/main" val="418517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Now that we have the average price for each city, we want to identify which cities have an average price higher than the national average.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Remember, from our first query, we know that the national average price is $550,122.52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we'll use a "HAVING" clause to filter the results and identify the three cities that meet this criterion:</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a:t>
            </a:r>
          </a:p>
          <a:p>
            <a:pPr marL="0" lvl="0" indent="0" algn="l" rtl="0">
              <a:spcBef>
                <a:spcPts val="0"/>
              </a:spcBef>
              <a:spcAft>
                <a:spcPts val="0"/>
              </a:spcAft>
              <a:buNone/>
            </a:pPr>
            <a:r>
              <a:rPr lang="en-US" dirty="0"/>
              <a:t>City, Average (</a:t>
            </a:r>
            <a:r>
              <a:rPr lang="en-US" dirty="0" err="1"/>
              <a:t>market_price</a:t>
            </a:r>
            <a:r>
              <a:rPr lang="en-US" dirty="0"/>
              <a:t>) AS </a:t>
            </a:r>
            <a:r>
              <a:rPr lang="en-US" dirty="0" err="1"/>
              <a:t>Average_price</a:t>
            </a:r>
            <a:endParaRPr lang="en-US" dirty="0"/>
          </a:p>
          <a:p>
            <a:pPr marL="0" lvl="0" indent="0" algn="l" rtl="0">
              <a:spcBef>
                <a:spcPts val="0"/>
              </a:spcBef>
              <a:spcAft>
                <a:spcPts val="0"/>
              </a:spcAft>
              <a:buNone/>
            </a:pPr>
            <a:r>
              <a:rPr lang="en-US" dirty="0"/>
              <a:t>FROM transactions</a:t>
            </a:r>
          </a:p>
          <a:p>
            <a:pPr marL="0" lvl="0" indent="0" algn="l" rtl="0">
              <a:spcBef>
                <a:spcPts val="0"/>
              </a:spcBef>
              <a:spcAft>
                <a:spcPts val="0"/>
              </a:spcAft>
              <a:buNone/>
            </a:pPr>
            <a:r>
              <a:rPr lang="en-US" dirty="0"/>
              <a:t>GROUP BY city;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we add the HAVING clause: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HAVING </a:t>
            </a:r>
            <a:r>
              <a:rPr lang="en-US" dirty="0" err="1"/>
              <a:t>Average_price</a:t>
            </a:r>
            <a:r>
              <a:rPr lang="en-US" dirty="0"/>
              <a:t> greater than 550 thousand 122 dollars and 52 cents.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the three cities that have a city-wide average price higher than the national average price are: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San Francisco,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Santa Clara, and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Mountain View.</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38688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2c30a3ea24_0_2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g12c30a3ea24_0_20: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So, the approach of computing first the national average price and then pasting the value in the query that calculates city averages works.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However, it requires copying and pasting the national average price from one query to another, which is not only error-prone but also makes our queries static: We need to update the average national price every time it changes.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To avoid this issue, we can directly use the first query, which calculates the national average, as part of a larger query.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a:t>
            </a:r>
          </a:p>
          <a:p>
            <a:pPr rtl="0">
              <a:spcBef>
                <a:spcPts val="0"/>
              </a:spcBef>
              <a:spcAft>
                <a:spcPts val="0"/>
              </a:spcAft>
            </a:pPr>
            <a:r>
              <a:rPr lang="en-US" sz="1800" b="0" i="0" u="none" strike="noStrike" dirty="0">
                <a:solidFill>
                  <a:srgbClr val="000000"/>
                </a:solidFill>
                <a:effectLst/>
                <a:latin typeface="Arial" panose="020B0604020202020204" pitchFamily="34" charset="0"/>
              </a:rPr>
              <a:t> </a:t>
            </a:r>
          </a:p>
          <a:p>
            <a:pPr rtl="0">
              <a:spcBef>
                <a:spcPts val="0"/>
              </a:spcBef>
              <a:spcAft>
                <a:spcPts val="0"/>
              </a:spcAft>
            </a:pPr>
            <a:r>
              <a:rPr lang="en-US" sz="1800" b="0" i="0" u="none" strike="noStrike" dirty="0">
                <a:solidFill>
                  <a:srgbClr val="000000"/>
                </a:solidFill>
                <a:effectLst/>
                <a:latin typeface="Arial" panose="020B0604020202020204" pitchFamily="34" charset="0"/>
              </a:rPr>
              <a:t>How to achieve that?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take the query that calculates the national average, put it in parentheses, and then we can reuse the outcome as part of a larger query.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 we get: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a:t>
            </a:r>
          </a:p>
          <a:p>
            <a:pPr rtl="0">
              <a:spcBef>
                <a:spcPts val="0"/>
              </a:spcBef>
              <a:spcAft>
                <a:spcPts val="0"/>
              </a:spcAft>
            </a:pPr>
            <a:r>
              <a:rPr lang="en-US" sz="1800" b="0" i="0" u="none" strike="noStrike" dirty="0">
                <a:solidFill>
                  <a:srgbClr val="000000"/>
                </a:solidFill>
                <a:effectLst/>
                <a:latin typeface="Arial" panose="020B0604020202020204" pitchFamily="34" charset="0"/>
              </a:rPr>
              <a:t>City, 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AS </a:t>
            </a:r>
            <a:r>
              <a:rPr lang="en-US" sz="1800" b="0" i="0" u="none" strike="noStrike" dirty="0" err="1">
                <a:solidFill>
                  <a:srgbClr val="000000"/>
                </a:solidFill>
                <a:effectLst/>
                <a:latin typeface="Arial" panose="020B0604020202020204" pitchFamily="34" charset="0"/>
              </a:rPr>
              <a:t>Average_price</a:t>
            </a: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r>
              <a:rPr lang="en-US" sz="1800" b="0" i="0" u="none" strike="noStrike" dirty="0">
                <a:solidFill>
                  <a:srgbClr val="000000"/>
                </a:solidFill>
                <a:effectLst/>
                <a:latin typeface="Arial" panose="020B0604020202020204" pitchFamily="34" charset="0"/>
              </a:rPr>
              <a:t>GROUP BY city</a:t>
            </a:r>
          </a:p>
          <a:p>
            <a:pPr rtl="0">
              <a:spcBef>
                <a:spcPts val="0"/>
              </a:spcBef>
              <a:spcAft>
                <a:spcPts val="0"/>
              </a:spcAft>
            </a:pPr>
            <a:r>
              <a:rPr lang="en-US" sz="1800" b="0" i="0" u="none" strike="noStrike" dirty="0">
                <a:solidFill>
                  <a:srgbClr val="000000"/>
                </a:solidFill>
                <a:effectLst/>
                <a:latin typeface="Arial" panose="020B0604020202020204" pitchFamily="34" charset="0"/>
              </a:rPr>
              <a:t>HAVING </a:t>
            </a:r>
            <a:r>
              <a:rPr lang="en-US" sz="1800" b="0" i="0" u="none" strike="noStrike" dirty="0" err="1">
                <a:solidFill>
                  <a:srgbClr val="000000"/>
                </a:solidFill>
                <a:effectLst/>
                <a:latin typeface="Arial" panose="020B0604020202020204" pitchFamily="34" charset="0"/>
              </a:rPr>
              <a:t>Average_price</a:t>
            </a:r>
            <a:r>
              <a:rPr lang="en-US" sz="1800" b="0" i="0" u="none" strike="noStrike" dirty="0">
                <a:solidFill>
                  <a:srgbClr val="000000"/>
                </a:solidFill>
                <a:effectLst/>
                <a:latin typeface="Arial" panose="020B0604020202020204" pitchFamily="34" charset="0"/>
              </a:rPr>
              <a:t> greater than</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And now, instead of having the numeric value, we write instead</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Parenthesis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 AVG(</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FROM transactions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Close parenthesis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That's it!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Now, the new query works without copy-pasting and will always be up to date.</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And that's the main advantage of subqueries in SQL.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can compose complex queries by building on the results of previous queries.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Building step-by-step, you easily write queries that would have been hard or impossible without subqueries.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Next, let’s examine one small trick to make our query even more readable.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2e52e12d1a_0_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g12e52e12d1a_0_0: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If you look at the query we just wrote, it becomes harder to read.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example, we need to understand what the subquery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average(price) 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calculates, to understand what the inequality in the HAVING clause is filtering for.</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time="0.5s" /&gt;</a:t>
            </a:r>
          </a:p>
          <a:p>
            <a:pPr marL="0" lvl="0" indent="0" algn="l" rtl="0">
              <a:spcBef>
                <a:spcPts val="0"/>
              </a:spcBef>
              <a:spcAft>
                <a:spcPts val="0"/>
              </a:spcAft>
              <a:buNone/>
            </a:pPr>
            <a:r>
              <a:rPr lang="en-US" dirty="0"/>
              <a:t>So, what can we do?</a:t>
            </a:r>
          </a:p>
          <a:p>
            <a:pPr marL="0" lvl="0" indent="0" algn="l" rtl="0">
              <a:spcBef>
                <a:spcPts val="0"/>
              </a:spcBef>
              <a:spcAft>
                <a:spcPts val="0"/>
              </a:spcAft>
              <a:buNone/>
            </a:pPr>
            <a:r>
              <a:rPr lang="en-US" dirty="0"/>
              <a:t>&lt;break time="0.5s" /&gt;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Instead of writing increasingly complex queries, we break down the calculation into components.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this case, instead of having an “</a:t>
            </a:r>
            <a:r>
              <a:rPr lang="en-US" dirty="0" err="1"/>
              <a:t>inlined</a:t>
            </a:r>
            <a:r>
              <a:rPr lang="en-US" dirty="0"/>
              <a:t> subquery” to calculate the national average, we can use variables and store the outcome of the query in a variable.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our case, we would write something like: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then we write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@national_average = (select average(price) 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SET statement creates a variable called @national_average that stores the value $550122.52, the query output.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we can rewrite our query as follows: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city, Average (</a:t>
            </a:r>
            <a:r>
              <a:rPr lang="en-US" dirty="0" err="1"/>
              <a:t>market_price</a:t>
            </a:r>
            <a:r>
              <a:rPr lang="en-US" dirty="0"/>
              <a:t>)  AS </a:t>
            </a:r>
            <a:r>
              <a:rPr lang="en-US" dirty="0" err="1"/>
              <a:t>average_price</a:t>
            </a:r>
            <a:endParaRPr lang="en-US" dirty="0"/>
          </a:p>
          <a:p>
            <a:pPr marL="0" lvl="0" indent="0" algn="l" rtl="0">
              <a:spcBef>
                <a:spcPts val="0"/>
              </a:spcBef>
              <a:spcAft>
                <a:spcPts val="0"/>
              </a:spcAft>
              <a:buNone/>
            </a:pPr>
            <a:r>
              <a:rPr lang="en-US" dirty="0"/>
              <a:t>FROM transactions</a:t>
            </a:r>
          </a:p>
          <a:p>
            <a:pPr marL="0" lvl="0" indent="0" algn="l" rtl="0">
              <a:spcBef>
                <a:spcPts val="0"/>
              </a:spcBef>
              <a:spcAft>
                <a:spcPts val="0"/>
              </a:spcAft>
              <a:buNone/>
            </a:pPr>
            <a:r>
              <a:rPr lang="en-US" dirty="0"/>
              <a:t>GROUP BY city</a:t>
            </a:r>
          </a:p>
          <a:p>
            <a:pPr marL="0" lvl="0" indent="0" algn="l" rtl="0">
              <a:spcBef>
                <a:spcPts val="0"/>
              </a:spcBef>
              <a:spcAft>
                <a:spcPts val="0"/>
              </a:spcAft>
              <a:buNone/>
            </a:pPr>
            <a:r>
              <a:rPr lang="en-US" dirty="0"/>
              <a:t>HAVING </a:t>
            </a:r>
            <a:r>
              <a:rPr lang="en-US" dirty="0" err="1"/>
              <a:t>average_price</a:t>
            </a:r>
            <a:r>
              <a:rPr lang="en-US" dirty="0"/>
              <a:t> greater than </a:t>
            </a:r>
            <a:r>
              <a:rPr lang="en-US" dirty="0" err="1"/>
              <a:t>national_average</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time="0.5s" /&gt;</a:t>
            </a:r>
          </a:p>
          <a:p>
            <a:pPr marL="0" lvl="0" indent="0" algn="l" rtl="0">
              <a:spcBef>
                <a:spcPts val="0"/>
              </a:spcBef>
              <a:spcAft>
                <a:spcPts val="0"/>
              </a:spcAft>
              <a:buNone/>
            </a:pPr>
            <a:r>
              <a:rPr lang="en-US" dirty="0"/>
              <a:t>This, makes our query more readable than the initial query with the “</a:t>
            </a:r>
            <a:r>
              <a:rPr lang="en-US" dirty="0" err="1"/>
              <a:t>inlined</a:t>
            </a:r>
            <a:r>
              <a:rPr lang="en-US" dirty="0"/>
              <a:t>” subquery.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general, using variables can improve the clarity of your code by giving meaningful names to intermediate results.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time="2s"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hope you see how subqueries can allow us to write more complex queries by creating and storing intermediate results.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time="1s"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 we will continue with more examples of subqueries.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time="1s"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Until then… Play around, and, practice!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See you next time!</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mo"/>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3"/>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32"/>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m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32"/>
          <p:cNvSpPr>
            <a:spLocks noGrp="1"/>
          </p:cNvSpPr>
          <p:nvPr>
            <p:ph type="pic" idx="2"/>
          </p:nvPr>
        </p:nvSpPr>
        <p:spPr>
          <a:xfrm>
            <a:off x="3887391" y="987426"/>
            <a:ext cx="4629150" cy="4873625"/>
          </a:xfrm>
          <a:prstGeom prst="rect">
            <a:avLst/>
          </a:prstGeom>
          <a:noFill/>
          <a:ln>
            <a:noFill/>
          </a:ln>
        </p:spPr>
      </p:sp>
      <p:sp>
        <p:nvSpPr>
          <p:cNvPr id="69" name="Google Shape;69;p32"/>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3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3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33"/>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3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34"/>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34"/>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3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sic" type="tx">
  <p:cSld name="TITLE_AND_BODY">
    <p:spTree>
      <p:nvGrpSpPr>
        <p:cNvPr id="1" name="Shape 2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2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2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26"/>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mo"/>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26"/>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1" name="Google Shape;31;p2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2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27"/>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7"/>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2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28"/>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8"/>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28"/>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8"/>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28"/>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29"/>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2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3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31"/>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m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31"/>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2" name="Google Shape;62;p31"/>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3" name="Google Shape;63;p3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3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mo"/>
              <a:buNone/>
              <a:defRPr sz="4400" b="0" i="0" u="none" strike="noStrike" cap="none">
                <a:solidFill>
                  <a:schemeClr val="dk1"/>
                </a:solidFill>
                <a:latin typeface="Arimo"/>
                <a:ea typeface="Arimo"/>
                <a:cs typeface="Arimo"/>
                <a:sym typeface="Arim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2"/>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mo"/>
                <a:ea typeface="Arimo"/>
                <a:cs typeface="Arimo"/>
                <a:sym typeface="Arim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mo"/>
                <a:ea typeface="Arimo"/>
                <a:cs typeface="Arimo"/>
                <a:sym typeface="Arim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mo"/>
                <a:ea typeface="Arimo"/>
                <a:cs typeface="Arimo"/>
                <a:sym typeface="Arim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mo"/>
                <a:ea typeface="Arimo"/>
                <a:cs typeface="Arimo"/>
                <a:sym typeface="Arim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mo"/>
                <a:ea typeface="Arimo"/>
                <a:cs typeface="Arimo"/>
                <a:sym typeface="Arim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mo"/>
                <a:ea typeface="Arimo"/>
                <a:cs typeface="Arimo"/>
                <a:sym typeface="Arimo"/>
              </a:defRPr>
            </a:lvl1pPr>
            <a:lvl2pPr marL="0" marR="0" lvl="1" indent="0" algn="r" rtl="0">
              <a:spcBef>
                <a:spcPts val="0"/>
              </a:spcBef>
              <a:buNone/>
              <a:defRPr sz="1200" b="0" i="0" u="none" strike="noStrike" cap="none">
                <a:solidFill>
                  <a:srgbClr val="888888"/>
                </a:solidFill>
                <a:latin typeface="Arimo"/>
                <a:ea typeface="Arimo"/>
                <a:cs typeface="Arimo"/>
                <a:sym typeface="Arimo"/>
              </a:defRPr>
            </a:lvl2pPr>
            <a:lvl3pPr marL="0" marR="0" lvl="2" indent="0" algn="r" rtl="0">
              <a:spcBef>
                <a:spcPts val="0"/>
              </a:spcBef>
              <a:buNone/>
              <a:defRPr sz="1200" b="0" i="0" u="none" strike="noStrike" cap="none">
                <a:solidFill>
                  <a:srgbClr val="888888"/>
                </a:solidFill>
                <a:latin typeface="Arimo"/>
                <a:ea typeface="Arimo"/>
                <a:cs typeface="Arimo"/>
                <a:sym typeface="Arimo"/>
              </a:defRPr>
            </a:lvl3pPr>
            <a:lvl4pPr marL="0" marR="0" lvl="3" indent="0" algn="r" rtl="0">
              <a:spcBef>
                <a:spcPts val="0"/>
              </a:spcBef>
              <a:buNone/>
              <a:defRPr sz="1200" b="0" i="0" u="none" strike="noStrike" cap="none">
                <a:solidFill>
                  <a:srgbClr val="888888"/>
                </a:solidFill>
                <a:latin typeface="Arimo"/>
                <a:ea typeface="Arimo"/>
                <a:cs typeface="Arimo"/>
                <a:sym typeface="Arimo"/>
              </a:defRPr>
            </a:lvl4pPr>
            <a:lvl5pPr marL="0" marR="0" lvl="4" indent="0" algn="r" rtl="0">
              <a:spcBef>
                <a:spcPts val="0"/>
              </a:spcBef>
              <a:buNone/>
              <a:defRPr sz="1200" b="0" i="0" u="none" strike="noStrike" cap="none">
                <a:solidFill>
                  <a:srgbClr val="888888"/>
                </a:solidFill>
                <a:latin typeface="Arimo"/>
                <a:ea typeface="Arimo"/>
                <a:cs typeface="Arimo"/>
                <a:sym typeface="Arimo"/>
              </a:defRPr>
            </a:lvl5pPr>
            <a:lvl6pPr marL="0" marR="0" lvl="5" indent="0" algn="r" rtl="0">
              <a:spcBef>
                <a:spcPts val="0"/>
              </a:spcBef>
              <a:buNone/>
              <a:defRPr sz="1200" b="0" i="0" u="none" strike="noStrike" cap="none">
                <a:solidFill>
                  <a:srgbClr val="888888"/>
                </a:solidFill>
                <a:latin typeface="Arimo"/>
                <a:ea typeface="Arimo"/>
                <a:cs typeface="Arimo"/>
                <a:sym typeface="Arimo"/>
              </a:defRPr>
            </a:lvl6pPr>
            <a:lvl7pPr marL="0" marR="0" lvl="6" indent="0" algn="r" rtl="0">
              <a:spcBef>
                <a:spcPts val="0"/>
              </a:spcBef>
              <a:buNone/>
              <a:defRPr sz="1200" b="0" i="0" u="none" strike="noStrike" cap="none">
                <a:solidFill>
                  <a:srgbClr val="888888"/>
                </a:solidFill>
                <a:latin typeface="Arimo"/>
                <a:ea typeface="Arimo"/>
                <a:cs typeface="Arimo"/>
                <a:sym typeface="Arimo"/>
              </a:defRPr>
            </a:lvl7pPr>
            <a:lvl8pPr marL="0" marR="0" lvl="7" indent="0" algn="r" rtl="0">
              <a:spcBef>
                <a:spcPts val="0"/>
              </a:spcBef>
              <a:buNone/>
              <a:defRPr sz="1200" b="0" i="0" u="none" strike="noStrike" cap="none">
                <a:solidFill>
                  <a:srgbClr val="888888"/>
                </a:solidFill>
                <a:latin typeface="Arimo"/>
                <a:ea typeface="Arimo"/>
                <a:cs typeface="Arimo"/>
                <a:sym typeface="Arimo"/>
              </a:defRPr>
            </a:lvl8pPr>
            <a:lvl9pPr marL="0" marR="0" lvl="8" indent="0" algn="r" rtl="0">
              <a:spcBef>
                <a:spcPts val="0"/>
              </a:spcBef>
              <a:buNone/>
              <a:defRPr sz="1200" b="0" i="0" u="none" strike="noStrike" cap="none">
                <a:solidFill>
                  <a:srgbClr val="888888"/>
                </a:solidFill>
                <a:latin typeface="Arimo"/>
                <a:ea typeface="Arimo"/>
                <a:cs typeface="Arimo"/>
                <a:sym typeface="Arim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2.mp3"/><Relationship Id="rId7" Type="http://schemas.openxmlformats.org/officeDocument/2006/relationships/image" Target="../media/image3.png"/><Relationship Id="rId2" Type="http://schemas.microsoft.com/office/2007/relationships/media" Target="../media/media2.mp3"/><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3.mp3"/><Relationship Id="rId7" Type="http://schemas.openxmlformats.org/officeDocument/2006/relationships/image" Target="../media/image1.png"/><Relationship Id="rId2" Type="http://schemas.microsoft.com/office/2007/relationships/media" Target="../media/media3.mp3"/><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ctrTitle"/>
          </p:nvPr>
        </p:nvSpPr>
        <p:spPr>
          <a:xfrm>
            <a:off x="1" y="1122362"/>
            <a:ext cx="9144000" cy="439139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5400"/>
              <a:buFont typeface="Arimo"/>
              <a:buNone/>
            </a:pPr>
            <a:r>
              <a:rPr lang="en-US" sz="5300" b="1" dirty="0">
                <a:solidFill>
                  <a:srgbClr val="57068C"/>
                </a:solidFill>
                <a:latin typeface="Montserrat"/>
                <a:ea typeface="Montserrat"/>
                <a:cs typeface="Montserrat"/>
                <a:sym typeface="Montserrat"/>
              </a:rPr>
              <a:t>SQL</a:t>
            </a:r>
            <a:br>
              <a:rPr lang="en-US" sz="5300" b="1" dirty="0">
                <a:solidFill>
                  <a:srgbClr val="57068C"/>
                </a:solidFill>
                <a:latin typeface="Montserrat"/>
                <a:ea typeface="Montserrat"/>
                <a:cs typeface="Montserrat"/>
                <a:sym typeface="Montserrat"/>
              </a:rPr>
            </a:br>
            <a:r>
              <a:rPr lang="en-US" sz="4800" b="1" dirty="0">
                <a:solidFill>
                  <a:srgbClr val="57068C"/>
                </a:solidFill>
                <a:latin typeface="Montserrat"/>
                <a:ea typeface="Montserrat"/>
                <a:cs typeface="Montserrat"/>
                <a:sym typeface="Montserrat"/>
              </a:rPr>
              <a:t>Subqueries and Variables</a:t>
            </a:r>
            <a:br>
              <a:rPr lang="en-US" sz="5300" b="1" dirty="0">
                <a:solidFill>
                  <a:srgbClr val="57068C"/>
                </a:solidFill>
                <a:latin typeface="Montserrat"/>
                <a:ea typeface="Montserrat"/>
                <a:cs typeface="Montserrat"/>
                <a:sym typeface="Montserrat"/>
              </a:rPr>
            </a:br>
            <a:br>
              <a:rPr lang="en-US" sz="5300" b="1" dirty="0">
                <a:solidFill>
                  <a:srgbClr val="57068C"/>
                </a:solidFill>
                <a:latin typeface="Montserrat"/>
                <a:ea typeface="Montserrat"/>
                <a:cs typeface="Montserrat"/>
                <a:sym typeface="Montserrat"/>
              </a:rPr>
            </a:br>
            <a:r>
              <a:rPr lang="en-US" sz="2200" i="1" dirty="0">
                <a:solidFill>
                  <a:srgbClr val="57068C"/>
                </a:solidFill>
                <a:latin typeface="Montserrat"/>
                <a:ea typeface="Montserrat"/>
                <a:cs typeface="Montserrat"/>
                <a:sym typeface="Montserrat"/>
              </a:rPr>
              <a:t>or, how to reuse results and query the results of other queries</a:t>
            </a:r>
            <a:br>
              <a:rPr lang="en-US" sz="2200" i="1" dirty="0">
                <a:solidFill>
                  <a:srgbClr val="57068C"/>
                </a:solidFill>
                <a:latin typeface="Montserrat"/>
                <a:ea typeface="Montserrat"/>
                <a:cs typeface="Montserrat"/>
                <a:sym typeface="Montserrat"/>
              </a:rPr>
            </a:br>
            <a:endParaRPr sz="5300" i="1" dirty="0">
              <a:solidFill>
                <a:srgbClr val="57068C"/>
              </a:solidFill>
              <a:latin typeface="Montserrat"/>
              <a:ea typeface="Montserrat"/>
              <a:cs typeface="Montserrat"/>
              <a:sym typeface="Montserrat"/>
            </a:endParaRPr>
          </a:p>
        </p:txBody>
      </p:sp>
      <p:pic>
        <p:nvPicPr>
          <p:cNvPr id="7" name="ElevenLabs_2023-10-18T19_24_57_Michael_pre_s50_sb75_m1">
            <a:hlinkClick r:id="" action="ppaction://media"/>
            <a:extLst>
              <a:ext uri="{FF2B5EF4-FFF2-40B4-BE49-F238E27FC236}">
                <a16:creationId xmlns:a16="http://schemas.microsoft.com/office/drawing/2014/main" id="{6827263F-C30F-4DED-B608-1292B33DCA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26282" y="116471"/>
            <a:ext cx="304800" cy="304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036"/>
    </mc:Choice>
    <mc:Fallback xmlns="">
      <p:transition spd="slow" advTm="19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82" objId="7"/>
        <p14:stopEvt time="19010" objId="7"/>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p:nvPr/>
        </p:nvSpPr>
        <p:spPr>
          <a:xfrm>
            <a:off x="269666" y="2551857"/>
            <a:ext cx="8604668" cy="1754286"/>
          </a:xfrm>
          <a:prstGeom prst="rect">
            <a:avLst/>
          </a:prstGeom>
          <a:noFill/>
          <a:ln>
            <a:noFill/>
          </a:ln>
        </p:spPr>
        <p:txBody>
          <a:bodyPr spcFirstLastPara="1" wrap="square" lIns="45700" tIns="45700" rIns="45700" bIns="45700" anchor="t" anchorCtr="0">
            <a:spAutoFit/>
          </a:bodyPr>
          <a:lstStyle/>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Subqueries </a:t>
            </a:r>
            <a:br>
              <a:rPr lang="en-US" sz="3600" b="1" i="0" u="none" strike="noStrike" cap="none" dirty="0">
                <a:solidFill>
                  <a:srgbClr val="57068C"/>
                </a:solidFill>
                <a:latin typeface="Montserrat"/>
                <a:ea typeface="Montserrat"/>
                <a:cs typeface="Montserrat"/>
                <a:sym typeface="Montserrat"/>
              </a:rPr>
            </a:br>
            <a:r>
              <a:rPr lang="en-US" sz="3600" b="1" i="0" u="none" strike="noStrike" cap="none" dirty="0">
                <a:solidFill>
                  <a:srgbClr val="57068C"/>
                </a:solidFill>
                <a:latin typeface="Montserrat"/>
                <a:ea typeface="Montserrat"/>
                <a:cs typeface="Montserrat"/>
                <a:sym typeface="Montserrat"/>
              </a:rPr>
              <a:t>for single-value calculation</a:t>
            </a:r>
          </a:p>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and intro to variables</a:t>
            </a:r>
            <a:endParaRPr sz="3600" b="1" i="0" u="none" strike="noStrike" cap="none" dirty="0">
              <a:solidFill>
                <a:srgbClr val="57068C"/>
              </a:solidFill>
              <a:latin typeface="Montserrat"/>
              <a:ea typeface="Montserrat"/>
              <a:cs typeface="Montserrat"/>
              <a:sym typeface="Montserrat"/>
            </a:endParaRPr>
          </a:p>
        </p:txBody>
      </p:sp>
    </p:spTree>
  </p:cSld>
  <p:clrMapOvr>
    <a:masterClrMapping/>
  </p:clrMapOvr>
  <mc:AlternateContent xmlns:mc="http://schemas.openxmlformats.org/markup-compatibility/2006" xmlns:p14="http://schemas.microsoft.com/office/powerpoint/2010/main">
    <mc:Choice Requires="p14">
      <p:transition spd="slow" p14:dur="2000" advTm="6658"/>
    </mc:Choice>
    <mc:Fallback xmlns="">
      <p:transition spd="slow" advTm="665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g12c30a3ea24_0_4"/>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dirty="0">
                <a:solidFill>
                  <a:srgbClr val="57068C"/>
                </a:solidFill>
                <a:latin typeface="Montserrat"/>
                <a:ea typeface="Montserrat"/>
                <a:cs typeface="Montserrat"/>
                <a:sym typeface="Montserrat"/>
              </a:rPr>
              <a:t>Motivating Example</a:t>
            </a:r>
            <a:endParaRPr dirty="0">
              <a:solidFill>
                <a:srgbClr val="57068C"/>
              </a:solidFill>
              <a:latin typeface="Montserrat"/>
              <a:ea typeface="Montserrat"/>
              <a:cs typeface="Montserrat"/>
              <a:sym typeface="Montserrat"/>
            </a:endParaRPr>
          </a:p>
        </p:txBody>
      </p:sp>
      <p:sp>
        <p:nvSpPr>
          <p:cNvPr id="100" name="Google Shape;100;g12c30a3ea24_0_4"/>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1" name="Google Shape;101;g12c30a3ea24_0_4"/>
          <p:cNvSpPr txBox="1"/>
          <p:nvPr/>
        </p:nvSpPr>
        <p:spPr>
          <a:xfrm>
            <a:off x="129440" y="1141940"/>
            <a:ext cx="4560114"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dk1"/>
                </a:solidFill>
                <a:latin typeface="Calibri"/>
                <a:ea typeface="Calibri"/>
                <a:cs typeface="Calibri"/>
                <a:sym typeface="Calibri"/>
              </a:rPr>
              <a:t>Go to the Zillow database: </a:t>
            </a:r>
          </a:p>
          <a:p>
            <a:pPr marL="342900" marR="0" lvl="0" indent="-342900" algn="l" rtl="0">
              <a:spcBef>
                <a:spcPts val="0"/>
              </a:spcBef>
              <a:spcAft>
                <a:spcPts val="0"/>
              </a:spcAft>
              <a:buFont typeface="Arial" panose="020B0604020202020204" pitchFamily="34" charset="0"/>
              <a:buChar char="•"/>
            </a:pPr>
            <a:r>
              <a:rPr lang="en-US" sz="2000" dirty="0">
                <a:solidFill>
                  <a:schemeClr val="dk1"/>
                </a:solidFill>
                <a:latin typeface="Calibri"/>
                <a:ea typeface="Calibri"/>
                <a:cs typeface="Calibri"/>
                <a:sym typeface="Calibri"/>
              </a:rPr>
              <a:t>Singe table called “transactions,” </a:t>
            </a:r>
          </a:p>
          <a:p>
            <a:pPr marL="342900" marR="0" lvl="0" indent="-342900" algn="l" rtl="0">
              <a:spcBef>
                <a:spcPts val="0"/>
              </a:spcBef>
              <a:spcAft>
                <a:spcPts val="0"/>
              </a:spcAft>
              <a:buFont typeface="Arial" panose="020B0604020202020204" pitchFamily="34" charset="0"/>
              <a:buChar char="•"/>
            </a:pPr>
            <a:r>
              <a:rPr lang="en-US" sz="2000" dirty="0">
                <a:solidFill>
                  <a:schemeClr val="dk1"/>
                </a:solidFill>
                <a:latin typeface="Calibri"/>
                <a:ea typeface="Calibri"/>
                <a:cs typeface="Calibri"/>
                <a:sym typeface="Calibri"/>
              </a:rPr>
              <a:t>Five attributes: </a:t>
            </a:r>
            <a:r>
              <a:rPr lang="en-US" sz="2000" i="1" dirty="0">
                <a:solidFill>
                  <a:schemeClr val="dk1"/>
                </a:solidFill>
                <a:latin typeface="Calibri"/>
                <a:ea typeface="Calibri"/>
                <a:cs typeface="Calibri"/>
                <a:sym typeface="Calibri"/>
              </a:rPr>
              <a:t>id, state, city, street address, and market price</a:t>
            </a:r>
            <a:r>
              <a:rPr lang="en-US" sz="2000" dirty="0">
                <a:solidFill>
                  <a:schemeClr val="dk1"/>
                </a:solidFill>
                <a:latin typeface="Calibri"/>
                <a:ea typeface="Calibri"/>
                <a:cs typeface="Calibri"/>
                <a:sym typeface="Calibri"/>
              </a:rPr>
              <a:t>. </a:t>
            </a:r>
          </a:p>
        </p:txBody>
      </p:sp>
      <p:pic>
        <p:nvPicPr>
          <p:cNvPr id="5" name="Picture 4">
            <a:extLst>
              <a:ext uri="{FF2B5EF4-FFF2-40B4-BE49-F238E27FC236}">
                <a16:creationId xmlns:a16="http://schemas.microsoft.com/office/drawing/2014/main" id="{A0C4F848-FB71-5FF7-DEBB-FACAD247CB93}"/>
              </a:ext>
            </a:extLst>
          </p:cNvPr>
          <p:cNvPicPr>
            <a:picLocks noChangeAspect="1"/>
          </p:cNvPicPr>
          <p:nvPr/>
        </p:nvPicPr>
        <p:blipFill>
          <a:blip r:embed="rId6"/>
          <a:stretch>
            <a:fillRect/>
          </a:stretch>
        </p:blipFill>
        <p:spPr>
          <a:xfrm>
            <a:off x="4515754" y="1141940"/>
            <a:ext cx="4444971" cy="1192553"/>
          </a:xfrm>
          <a:prstGeom prst="rect">
            <a:avLst/>
          </a:prstGeom>
        </p:spPr>
      </p:pic>
      <p:sp>
        <p:nvSpPr>
          <p:cNvPr id="7" name="TextBox 6">
            <a:extLst>
              <a:ext uri="{FF2B5EF4-FFF2-40B4-BE49-F238E27FC236}">
                <a16:creationId xmlns:a16="http://schemas.microsoft.com/office/drawing/2014/main" id="{36E433C6-410F-E519-EFF9-230FBD0CAF8A}"/>
              </a:ext>
            </a:extLst>
          </p:cNvPr>
          <p:cNvSpPr txBox="1"/>
          <p:nvPr/>
        </p:nvSpPr>
        <p:spPr>
          <a:xfrm>
            <a:off x="332683" y="4611231"/>
            <a:ext cx="8366141" cy="2246769"/>
          </a:xfrm>
          <a:prstGeom prst="rect">
            <a:avLst/>
          </a:prstGeom>
          <a:noFill/>
        </p:spPr>
        <p:txBody>
          <a:bodyPr wrap="square">
            <a:spAutoFit/>
          </a:bodyPr>
          <a:lstStyle/>
          <a:p>
            <a:pPr marR="0" lvl="0" algn="l" rtl="0">
              <a:spcBef>
                <a:spcPts val="0"/>
              </a:spcBef>
              <a:spcAft>
                <a:spcPts val="0"/>
              </a:spcAft>
              <a:buClr>
                <a:schemeClr val="dk1"/>
              </a:buClr>
              <a:buSzPts val="1800"/>
            </a:pPr>
            <a:r>
              <a:rPr lang="en-US" sz="2000" dirty="0">
                <a:solidFill>
                  <a:schemeClr val="dk1"/>
                </a:solidFill>
                <a:latin typeface="Calibri"/>
                <a:ea typeface="Calibri"/>
                <a:cs typeface="Calibri"/>
                <a:sym typeface="Calibri"/>
              </a:rPr>
              <a:t>Tasks:</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Compute the national average sale price across all houses in the database</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List all cities and the average price of the houses in each city</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List all cities and the average price of the houses for all cities where the average home price is above $550,122.52</a:t>
            </a:r>
          </a:p>
          <a:p>
            <a:pPr marL="285750" marR="0" lvl="0" indent="-285750" algn="l" rtl="0">
              <a:spcBef>
                <a:spcPts val="0"/>
              </a:spcBef>
              <a:spcAft>
                <a:spcPts val="0"/>
              </a:spcAft>
              <a:buClr>
                <a:schemeClr val="dk1"/>
              </a:buClr>
              <a:buSzPts val="1800"/>
              <a:buFont typeface="Calibri"/>
              <a:buChar char="•"/>
            </a:pPr>
            <a:r>
              <a:rPr lang="en-US" sz="2000" b="1" dirty="0">
                <a:solidFill>
                  <a:schemeClr val="dk1"/>
                </a:solidFill>
                <a:latin typeface="Calibri"/>
                <a:ea typeface="Calibri"/>
                <a:cs typeface="Calibri"/>
                <a:sym typeface="Calibri"/>
              </a:rPr>
              <a:t>List all cities and the average price of the houses for all cities where the average home price is above the national average</a:t>
            </a:r>
          </a:p>
        </p:txBody>
      </p:sp>
      <p:pic>
        <p:nvPicPr>
          <p:cNvPr id="9" name="Picture 8">
            <a:extLst>
              <a:ext uri="{FF2B5EF4-FFF2-40B4-BE49-F238E27FC236}">
                <a16:creationId xmlns:a16="http://schemas.microsoft.com/office/drawing/2014/main" id="{415BDAD2-2D11-B0B0-4643-33AC418F8F27}"/>
              </a:ext>
            </a:extLst>
          </p:cNvPr>
          <p:cNvPicPr>
            <a:picLocks noChangeAspect="1"/>
          </p:cNvPicPr>
          <p:nvPr/>
        </p:nvPicPr>
        <p:blipFill>
          <a:blip r:embed="rId7"/>
          <a:stretch>
            <a:fillRect/>
          </a:stretch>
        </p:blipFill>
        <p:spPr>
          <a:xfrm>
            <a:off x="1462969" y="2721816"/>
            <a:ext cx="6105570" cy="1924064"/>
          </a:xfrm>
          <a:prstGeom prst="rect">
            <a:avLst/>
          </a:prstGeom>
        </p:spPr>
      </p:pic>
      <p:pic>
        <p:nvPicPr>
          <p:cNvPr id="12" name="ElevenLabs_2023-10-18T19_26_50_Michael_pre_s50_sb75_m1">
            <a:hlinkClick r:id="" action="ppaction://media"/>
            <a:extLst>
              <a:ext uri="{FF2B5EF4-FFF2-40B4-BE49-F238E27FC236}">
                <a16:creationId xmlns:a16="http://schemas.microsoft.com/office/drawing/2014/main" id="{57A763D7-4401-3B47-5FF2-F07B1DC0683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757692" y="69093"/>
            <a:ext cx="304800" cy="304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7498"/>
    </mc:Choice>
    <mc:Fallback xmlns="">
      <p:transition spd="slow" advTm="674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4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9968" objId="12"/>
        <p14:stopEvt time="59364" objId="12"/>
        <p14:playEvt time="64208" objId="12"/>
        <p14:stopEvt time="67449" objId="1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1754286"/>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p>
          <a:p>
            <a:pPr marL="285750" marR="0" lvl="0" indent="-285750" algn="l" rtl="0">
              <a:spcBef>
                <a:spcPts val="0"/>
              </a:spcBef>
              <a:spcAft>
                <a:spcPts val="0"/>
              </a:spcAft>
              <a:buClr>
                <a:schemeClr val="dk1"/>
              </a:buClr>
              <a:buSzPts val="1800"/>
              <a:buFont typeface="Calibri"/>
              <a:buChar char="•"/>
            </a:pPr>
            <a:endParaRPr sz="1800" dirty="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B7C24EFB-B3FA-6D5C-1F8E-5F37C15B2FE2}"/>
              </a:ext>
            </a:extLst>
          </p:cNvPr>
          <p:cNvPicPr>
            <a:picLocks noChangeAspect="1"/>
          </p:cNvPicPr>
          <p:nvPr/>
        </p:nvPicPr>
        <p:blipFill>
          <a:blip r:embed="rId6"/>
          <a:stretch>
            <a:fillRect/>
          </a:stretch>
        </p:blipFill>
        <p:spPr>
          <a:xfrm>
            <a:off x="1163945" y="2576991"/>
            <a:ext cx="6816010" cy="3222633"/>
          </a:xfrm>
          <a:prstGeom prst="rect">
            <a:avLst/>
          </a:prstGeom>
        </p:spPr>
      </p:pic>
      <p:pic>
        <p:nvPicPr>
          <p:cNvPr id="6" name="ElevenLabs_2023-10-18T19_27_56_Michael_pre_s50_sb75_m1">
            <a:hlinkClick r:id="" action="ppaction://media"/>
            <a:extLst>
              <a:ext uri="{FF2B5EF4-FFF2-40B4-BE49-F238E27FC236}">
                <a16:creationId xmlns:a16="http://schemas.microsoft.com/office/drawing/2014/main" id="{E6A2AD38-9856-EDB6-2884-DDA42E71122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757692" y="40667"/>
            <a:ext cx="304800" cy="304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9326"/>
    </mc:Choice>
    <mc:Fallback xmlns="">
      <p:transition spd="slow" advTm="3932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49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6582" objId="6"/>
        <p14:stopEvt time="35144" objId="6"/>
        <p14:playEvt time="36986" objId="6"/>
        <p14:stopEvt time="39241" objId="6"/>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2585283"/>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Compute the national average sale price across all houses in the database</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in each city</a:t>
            </a:r>
            <a:endParaRPr sz="1800" dirty="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city,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AS </a:t>
            </a:r>
            <a:r>
              <a:rPr lang="en-US" sz="1800" dirty="0" err="1">
                <a:solidFill>
                  <a:schemeClr val="dk1"/>
                </a:solidFill>
                <a:latin typeface="Calibri"/>
                <a:ea typeface="Calibri"/>
                <a:cs typeface="Calibri"/>
                <a:sym typeface="Calibri"/>
              </a:rPr>
              <a:t>avg_price</a:t>
            </a:r>
            <a:endParaRPr sz="1800" dirty="0">
              <a:solidFill>
                <a:schemeClr val="dk1"/>
              </a:solidFill>
              <a:latin typeface="Calibri"/>
              <a:ea typeface="Calibri"/>
              <a:cs typeface="Calibri"/>
              <a:sym typeface="Calibri"/>
            </a:endParaRPr>
          </a:p>
          <a:p>
            <a:pPr marL="914400" marR="0" lvl="0" indent="0" algn="l" rtl="0">
              <a:spcBef>
                <a:spcPts val="0"/>
              </a:spcBef>
              <a:spcAft>
                <a:spcPts val="0"/>
              </a:spcAft>
              <a:buNone/>
            </a:pPr>
            <a:r>
              <a:rPr lang="en-US" sz="1800" dirty="0">
                <a:solidFill>
                  <a:schemeClr val="dk1"/>
                </a:solidFill>
                <a:latin typeface="Calibri"/>
                <a:ea typeface="Calibri"/>
                <a:cs typeface="Calibri"/>
                <a:sym typeface="Calibri"/>
              </a:rPr>
              <a:t>FROM transactions</a:t>
            </a:r>
            <a:endParaRPr sz="1800" dirty="0">
              <a:solidFill>
                <a:schemeClr val="dk1"/>
              </a:solidFill>
              <a:latin typeface="Calibri"/>
              <a:ea typeface="Calibri"/>
              <a:cs typeface="Calibri"/>
              <a:sym typeface="Calibri"/>
            </a:endParaRPr>
          </a:p>
          <a:p>
            <a:pPr marL="914400" marR="0" lvl="0" indent="0" algn="l" rtl="0">
              <a:spcBef>
                <a:spcPts val="0"/>
              </a:spcBef>
              <a:spcAft>
                <a:spcPts val="0"/>
              </a:spcAft>
              <a:buNone/>
            </a:pPr>
            <a:r>
              <a:rPr lang="en-US" sz="1800" dirty="0">
                <a:solidFill>
                  <a:schemeClr val="dk1"/>
                </a:solidFill>
                <a:latin typeface="Calibri"/>
                <a:ea typeface="Calibri"/>
                <a:cs typeface="Calibri"/>
                <a:sym typeface="Calibri"/>
              </a:rPr>
              <a:t>GROUP BY city</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74F2BBC7-38E8-3422-95D2-9F0E61D9ABFA}"/>
              </a:ext>
            </a:extLst>
          </p:cNvPr>
          <p:cNvPicPr>
            <a:picLocks noChangeAspect="1"/>
          </p:cNvPicPr>
          <p:nvPr/>
        </p:nvPicPr>
        <p:blipFill rotWithShape="1">
          <a:blip r:embed="rId5"/>
          <a:srcRect t="22735" r="22038"/>
          <a:stretch/>
        </p:blipFill>
        <p:spPr>
          <a:xfrm>
            <a:off x="4701526" y="2790579"/>
            <a:ext cx="4233411" cy="3919926"/>
          </a:xfrm>
          <a:prstGeom prst="rect">
            <a:avLst/>
          </a:prstGeom>
        </p:spPr>
      </p:pic>
      <p:pic>
        <p:nvPicPr>
          <p:cNvPr id="4" name="ElevenLabs_2023-10-18T17_28_21_Panos_ivc_s31_sb100_se0_m2">
            <a:hlinkClick r:id="" action="ppaction://media"/>
            <a:extLst>
              <a:ext uri="{FF2B5EF4-FFF2-40B4-BE49-F238E27FC236}">
                <a16:creationId xmlns:a16="http://schemas.microsoft.com/office/drawing/2014/main" id="{8AF3CF99-FB7E-F1C0-3D9A-8CE8BF1024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600" y="147495"/>
            <a:ext cx="304800" cy="304800"/>
          </a:xfrm>
          <a:prstGeom prst="rect">
            <a:avLst/>
          </a:prstGeom>
        </p:spPr>
      </p:pic>
      <p:pic>
        <p:nvPicPr>
          <p:cNvPr id="5" name="Picture 4">
            <a:extLst>
              <a:ext uri="{FF2B5EF4-FFF2-40B4-BE49-F238E27FC236}">
                <a16:creationId xmlns:a16="http://schemas.microsoft.com/office/drawing/2014/main" id="{89D9AF88-9DCD-C208-4A90-5848FC43F413}"/>
              </a:ext>
            </a:extLst>
          </p:cNvPr>
          <p:cNvPicPr>
            <a:picLocks noChangeAspect="1"/>
          </p:cNvPicPr>
          <p:nvPr/>
        </p:nvPicPr>
        <p:blipFill rotWithShape="1">
          <a:blip r:embed="rId7"/>
          <a:srcRect t="68522" r="64597"/>
          <a:stretch/>
        </p:blipFill>
        <p:spPr>
          <a:xfrm>
            <a:off x="3577244" y="1282700"/>
            <a:ext cx="1513204" cy="636119"/>
          </a:xfrm>
          <a:prstGeom prst="rect">
            <a:avLst/>
          </a:prstGeom>
        </p:spPr>
      </p:pic>
    </p:spTree>
    <p:extLst>
      <p:ext uri="{BB962C8B-B14F-4D97-AF65-F5344CB8AC3E}">
        <p14:creationId xmlns:p14="http://schemas.microsoft.com/office/powerpoint/2010/main" val="2369053906"/>
      </p:ext>
    </p:extLst>
  </p:cSld>
  <p:clrMapOvr>
    <a:masterClrMapping/>
  </p:clrMapOvr>
  <mc:AlternateContent xmlns:mc="http://schemas.openxmlformats.org/markup-compatibility/2006" xmlns:p14="http://schemas.microsoft.com/office/powerpoint/2010/main">
    <mc:Choice Requires="p14">
      <p:transition spd="slow" p14:dur="2000" advTm="13530"/>
    </mc:Choice>
    <mc:Fallback xmlns="">
      <p:transition spd="slow" advTm="13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8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31" objId="4"/>
        <p14:stopEvt time="13456"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452427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Compute the national average sale price across all houses in the database</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FROM transactions</a:t>
            </a:r>
            <a:br>
              <a:rPr lang="en-US" sz="1800" i="1" dirty="0">
                <a:solidFill>
                  <a:schemeClr val="bg1">
                    <a:lumMod val="65000"/>
                  </a:schemeClr>
                </a:solidFill>
                <a:latin typeface="Calibri"/>
                <a:ea typeface="Calibri"/>
                <a:cs typeface="Calibri"/>
                <a:sym typeface="Calibri"/>
              </a:rPr>
            </a:br>
            <a:endParaRPr sz="1800" i="1" dirty="0">
              <a:solidFill>
                <a:schemeClr val="bg1">
                  <a:lumMod val="65000"/>
                </a:schemeClr>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List all cities and the average price of the houses in each city</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city,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AS </a:t>
            </a:r>
            <a:r>
              <a:rPr lang="en-US" sz="1800" i="1" dirty="0" err="1">
                <a:solidFill>
                  <a:schemeClr val="bg1">
                    <a:lumMod val="65000"/>
                  </a:schemeClr>
                </a:solidFill>
                <a:latin typeface="Calibri"/>
                <a:ea typeface="Calibri"/>
                <a:cs typeface="Calibri"/>
                <a:sym typeface="Calibri"/>
              </a:rPr>
              <a:t>avg_price</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FROM transactions</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GROUP BY city</a:t>
            </a:r>
            <a:br>
              <a:rPr lang="en-US" sz="1800" i="1" dirty="0">
                <a:solidFill>
                  <a:schemeClr val="dk1"/>
                </a:solidFill>
                <a:latin typeface="Calibri"/>
                <a:ea typeface="Calibri"/>
                <a:cs typeface="Calibri"/>
                <a:sym typeface="Calibri"/>
              </a:rPr>
            </a:br>
            <a:endParaRPr sz="1800" i="1"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city,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AS </a:t>
            </a:r>
            <a:r>
              <a:rPr lang="en-US" sz="1800" dirty="0" err="1">
                <a:solidFill>
                  <a:schemeClr val="dk1"/>
                </a:solidFill>
                <a:latin typeface="Calibri"/>
                <a:ea typeface="Calibri"/>
                <a:cs typeface="Calibri"/>
                <a:sym typeface="Calibri"/>
              </a:rPr>
              <a:t>avg_price</a:t>
            </a:r>
            <a:endParaRPr sz="1800" dirty="0">
              <a:solidFill>
                <a:schemeClr val="dk1"/>
              </a:solidFill>
              <a:latin typeface="Calibri"/>
              <a:ea typeface="Calibri"/>
              <a:cs typeface="Calibri"/>
              <a:sym typeface="Calibri"/>
            </a:endParaRPr>
          </a:p>
          <a:p>
            <a:pPr marL="914400" lvl="0" indent="0" algn="l" rtl="0">
              <a:spcBef>
                <a:spcPts val="0"/>
              </a:spcBef>
              <a:spcAft>
                <a:spcPts val="0"/>
              </a:spcAft>
              <a:buNone/>
            </a:pPr>
            <a:r>
              <a:rPr lang="en-US" sz="1800" dirty="0">
                <a:solidFill>
                  <a:schemeClr val="dk1"/>
                </a:solidFill>
                <a:latin typeface="Calibri"/>
                <a:ea typeface="Calibri"/>
                <a:cs typeface="Calibri"/>
                <a:sym typeface="Calibri"/>
              </a:rPr>
              <a:t>FROM transactions</a:t>
            </a:r>
            <a:endParaRPr sz="1800" dirty="0">
              <a:solidFill>
                <a:schemeClr val="dk1"/>
              </a:solidFill>
              <a:latin typeface="Calibri"/>
              <a:ea typeface="Calibri"/>
              <a:cs typeface="Calibri"/>
              <a:sym typeface="Calibri"/>
            </a:endParaRPr>
          </a:p>
          <a:p>
            <a:pPr marL="914400" lvl="0" indent="0" algn="l" rtl="0">
              <a:spcBef>
                <a:spcPts val="0"/>
              </a:spcBef>
              <a:spcAft>
                <a:spcPts val="0"/>
              </a:spcAft>
              <a:buNone/>
            </a:pPr>
            <a:r>
              <a:rPr lang="en-US" sz="1800" dirty="0">
                <a:solidFill>
                  <a:schemeClr val="dk1"/>
                </a:solidFill>
                <a:latin typeface="Calibri"/>
                <a:ea typeface="Calibri"/>
                <a:cs typeface="Calibri"/>
                <a:sym typeface="Calibri"/>
              </a:rPr>
              <a:t>GROUP BY city</a:t>
            </a:r>
            <a:br>
              <a:rPr lang="en-US" sz="1800" dirty="0">
                <a:solidFill>
                  <a:schemeClr val="dk1"/>
                </a:solidFill>
                <a:latin typeface="Calibri"/>
                <a:ea typeface="Calibri"/>
                <a:cs typeface="Calibri"/>
                <a:sym typeface="Calibri"/>
              </a:rPr>
            </a:br>
            <a:r>
              <a:rPr lang="en-US" sz="1800" b="1" dirty="0">
                <a:solidFill>
                  <a:schemeClr val="dk1"/>
                </a:solidFill>
                <a:latin typeface="Calibri"/>
                <a:ea typeface="Calibri"/>
                <a:cs typeface="Calibri"/>
                <a:sym typeface="Calibri"/>
              </a:rPr>
              <a:t>HAVING </a:t>
            </a:r>
            <a:r>
              <a:rPr lang="en-US" sz="1800" b="1" dirty="0" err="1">
                <a:solidFill>
                  <a:schemeClr val="dk1"/>
                </a:solidFill>
                <a:latin typeface="Calibri"/>
                <a:ea typeface="Calibri"/>
                <a:cs typeface="Calibri"/>
                <a:sym typeface="Calibri"/>
              </a:rPr>
              <a:t>avg_price</a:t>
            </a:r>
            <a:r>
              <a:rPr lang="en-US" sz="1800" b="1" dirty="0">
                <a:solidFill>
                  <a:schemeClr val="dk1"/>
                </a:solidFill>
                <a:latin typeface="Calibri"/>
                <a:ea typeface="Calibri"/>
                <a:cs typeface="Calibri"/>
                <a:sym typeface="Calibri"/>
              </a:rPr>
              <a:t> &gt; </a:t>
            </a:r>
            <a:r>
              <a:rPr lang="en-US" sz="1800" b="1" dirty="0">
                <a:solidFill>
                  <a:srgbClr val="C00000"/>
                </a:solidFill>
                <a:latin typeface="Calibri"/>
                <a:ea typeface="Calibri"/>
                <a:cs typeface="Calibri"/>
                <a:sym typeface="Calibri"/>
              </a:rPr>
              <a:t>550,122.52</a:t>
            </a:r>
            <a:endParaRPr sz="1800" b="1" dirty="0">
              <a:solidFill>
                <a:srgbClr val="C00000"/>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64453DA5-792D-056B-331F-7002DF2C90FC}"/>
              </a:ext>
            </a:extLst>
          </p:cNvPr>
          <p:cNvPicPr>
            <a:picLocks noChangeAspect="1"/>
          </p:cNvPicPr>
          <p:nvPr/>
        </p:nvPicPr>
        <p:blipFill>
          <a:blip r:embed="rId5"/>
          <a:stretch>
            <a:fillRect/>
          </a:stretch>
        </p:blipFill>
        <p:spPr>
          <a:xfrm>
            <a:off x="5113235" y="4271418"/>
            <a:ext cx="3929514" cy="1650861"/>
          </a:xfrm>
          <a:prstGeom prst="rect">
            <a:avLst/>
          </a:prstGeom>
        </p:spPr>
      </p:pic>
      <p:pic>
        <p:nvPicPr>
          <p:cNvPr id="5" name="Picture 4">
            <a:extLst>
              <a:ext uri="{FF2B5EF4-FFF2-40B4-BE49-F238E27FC236}">
                <a16:creationId xmlns:a16="http://schemas.microsoft.com/office/drawing/2014/main" id="{A320EAA4-B94F-E4EC-B0C1-6012F49A10F0}"/>
              </a:ext>
            </a:extLst>
          </p:cNvPr>
          <p:cNvPicPr>
            <a:picLocks noChangeAspect="1"/>
          </p:cNvPicPr>
          <p:nvPr/>
        </p:nvPicPr>
        <p:blipFill rotWithShape="1">
          <a:blip r:embed="rId6"/>
          <a:srcRect t="68522" r="64597"/>
          <a:stretch/>
        </p:blipFill>
        <p:spPr>
          <a:xfrm>
            <a:off x="3705166" y="1282700"/>
            <a:ext cx="1513204" cy="636119"/>
          </a:xfrm>
          <a:prstGeom prst="rect">
            <a:avLst/>
          </a:prstGeom>
        </p:spPr>
      </p:pic>
      <p:pic>
        <p:nvPicPr>
          <p:cNvPr id="6" name="ElevenLabs_2023-10-18T18_12_08_Michael_pre_s50_sb75_m1">
            <a:hlinkClick r:id="" action="ppaction://media"/>
            <a:extLst>
              <a:ext uri="{FF2B5EF4-FFF2-40B4-BE49-F238E27FC236}">
                <a16:creationId xmlns:a16="http://schemas.microsoft.com/office/drawing/2014/main" id="{3E35D014-E4F3-FDB8-042D-5256F56BA10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3426" y="115264"/>
            <a:ext cx="304800" cy="304800"/>
          </a:xfrm>
          <a:prstGeom prst="rect">
            <a:avLst/>
          </a:prstGeom>
        </p:spPr>
      </p:pic>
    </p:spTree>
    <p:extLst>
      <p:ext uri="{BB962C8B-B14F-4D97-AF65-F5344CB8AC3E}">
        <p14:creationId xmlns:p14="http://schemas.microsoft.com/office/powerpoint/2010/main" val="1324507063"/>
      </p:ext>
    </p:extLst>
  </p:cSld>
  <p:clrMapOvr>
    <a:masterClrMapping/>
  </p:clrMapOvr>
  <mc:AlternateContent xmlns:mc="http://schemas.openxmlformats.org/markup-compatibility/2006" xmlns:p14="http://schemas.microsoft.com/office/powerpoint/2010/main">
    <mc:Choice Requires="p14">
      <p:transition spd="slow" p14:dur="2000" advTm="44872"/>
    </mc:Choice>
    <mc:Fallback xmlns="">
      <p:transition spd="slow" advTm="44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37" objId="6"/>
        <p14:stopEvt time="44872" objId="6"/>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12c30a3ea24_0_20"/>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14" name="Google Shape;114;g12c30a3ea24_0_20"/>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15" name="Google Shape;115;g12c30a3ea24_0_20"/>
          <p:cNvSpPr txBox="1"/>
          <p:nvPr/>
        </p:nvSpPr>
        <p:spPr>
          <a:xfrm>
            <a:off x="183175" y="900650"/>
            <a:ext cx="8724300" cy="5356500"/>
          </a:xfrm>
          <a:prstGeom prst="rect">
            <a:avLst/>
          </a:prstGeom>
          <a:noFill/>
          <a:ln>
            <a:noFill/>
          </a:ln>
        </p:spPr>
        <p:txBody>
          <a:bodyPr spcFirstLastPara="1" wrap="square" lIns="91425" tIns="45700" rIns="91425" bIns="45700" anchor="t" anchorCtr="0">
            <a:spAutoFit/>
          </a:bodyPr>
          <a:lstStyle/>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a:t>
            </a:r>
            <a:br>
              <a:rPr lang="en-US" sz="1800" b="1" dirty="0">
                <a:solidFill>
                  <a:srgbClr val="57068C"/>
                </a:solidFill>
                <a:latin typeface="Calibri"/>
                <a:ea typeface="Calibri"/>
                <a:cs typeface="Calibri"/>
                <a:sym typeface="Calibri"/>
              </a:rPr>
            </a:br>
            <a:r>
              <a:rPr lang="en-US" sz="1800" b="1" dirty="0">
                <a:solidFill>
                  <a:srgbClr val="57068C"/>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&gt; </a:t>
            </a:r>
            <a:r>
              <a:rPr lang="en-US" sz="1800" b="1" dirty="0">
                <a:solidFill>
                  <a:srgbClr val="57068C"/>
                </a:solidFill>
                <a:latin typeface="Calibri"/>
                <a:ea typeface="Calibri"/>
                <a:cs typeface="Calibri"/>
                <a:sym typeface="Calibri"/>
              </a:rPr>
              <a:t>550122.52</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the national average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a:t>
            </a:r>
            <a:r>
              <a:rPr lang="en-US" sz="1800" dirty="0">
                <a:solidFill>
                  <a:srgbClr val="A61C00"/>
                </a:solidFill>
                <a:latin typeface="Calibri"/>
                <a:ea typeface="Calibri"/>
                <a:cs typeface="Calibri"/>
                <a:sym typeface="Calibri"/>
              </a:rPr>
              <a:t> </a:t>
            </a:r>
            <a:r>
              <a:rPr lang="en-US" sz="1800" dirty="0">
                <a:solidFill>
                  <a:schemeClr val="dk1"/>
                </a:solidFill>
                <a:latin typeface="Calibri"/>
                <a:ea typeface="Calibri"/>
                <a:cs typeface="Calibri"/>
                <a:sym typeface="Calibri"/>
              </a:rPr>
              <a:t>&gt; </a:t>
            </a: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2" name="ElevenLabs_2023-10-18T18_19_06_Michael_pre_s50_sb75_m1">
            <a:hlinkClick r:id="" action="ppaction://media"/>
            <a:extLst>
              <a:ext uri="{FF2B5EF4-FFF2-40B4-BE49-F238E27FC236}">
                <a16:creationId xmlns:a16="http://schemas.microsoft.com/office/drawing/2014/main" id="{D3DCD42B-1870-B0E3-C85D-86F54B9620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6119" y="69093"/>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12e52e12d1a_0_0"/>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Alternative with Variables</a:t>
            </a:r>
            <a:endParaRPr>
              <a:solidFill>
                <a:srgbClr val="57068C"/>
              </a:solidFill>
              <a:latin typeface="Montserrat"/>
              <a:ea typeface="Montserrat"/>
              <a:cs typeface="Montserrat"/>
              <a:sym typeface="Montserrat"/>
            </a:endParaRPr>
          </a:p>
        </p:txBody>
      </p:sp>
      <p:sp>
        <p:nvSpPr>
          <p:cNvPr id="121" name="Google Shape;121;g12e52e12d1a_0_0"/>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22" name="Google Shape;122;g12e52e12d1a_0_0"/>
          <p:cNvSpPr txBox="1"/>
          <p:nvPr/>
        </p:nvSpPr>
        <p:spPr>
          <a:xfrm>
            <a:off x="183175" y="900650"/>
            <a:ext cx="8724300" cy="5078273"/>
          </a:xfrm>
          <a:prstGeom prst="rect">
            <a:avLst/>
          </a:prstGeom>
          <a:noFill/>
          <a:ln>
            <a:noFill/>
          </a:ln>
        </p:spPr>
        <p:txBody>
          <a:bodyPr spcFirstLastPara="1" wrap="square" lIns="91425" tIns="45700" rIns="91425" bIns="45700" anchor="t" anchorCtr="0">
            <a:spAutoFit/>
          </a:bodyPr>
          <a:lstStyle/>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Query starts becoming harder to read</a:t>
            </a:r>
          </a:p>
          <a:p>
            <a:pPr marL="571500" lvl="1" algn="l" rtl="0">
              <a:spcBef>
                <a:spcPts val="0"/>
              </a:spcBef>
              <a:spcAft>
                <a:spcPts val="0"/>
              </a:spcAft>
              <a:buClr>
                <a:srgbClr val="A61C00"/>
              </a:buClr>
              <a:buSzPts val="1800"/>
            </a:pPr>
            <a:r>
              <a:rPr lang="en-US" sz="1800" b="1" dirty="0">
                <a:solidFill>
                  <a:srgbClr val="A61C00"/>
                </a:solidFill>
                <a:latin typeface="Calibri"/>
                <a:ea typeface="Calibri"/>
                <a:cs typeface="Calibri"/>
                <a:sym typeface="Calibri"/>
              </a:rPr>
              <a:t>	</a:t>
            </a:r>
            <a:r>
              <a:rPr lang="en-US" sz="1800" dirty="0">
                <a:solidFill>
                  <a:srgbClr val="A61C00"/>
                </a:solidFill>
                <a:latin typeface="Calibri"/>
                <a:ea typeface="Calibri"/>
                <a:cs typeface="Calibri"/>
                <a:sym typeface="Calibri"/>
              </a:rPr>
              <a:t>SELECT city, AVG(</a:t>
            </a:r>
            <a:r>
              <a:rPr lang="en-US" sz="1800" dirty="0" err="1">
                <a:solidFill>
                  <a:srgbClr val="A61C00"/>
                </a:solidFill>
                <a:latin typeface="Calibri"/>
                <a:ea typeface="Calibri"/>
                <a:cs typeface="Calibri"/>
                <a:sym typeface="Calibri"/>
              </a:rPr>
              <a:t>mkt_price</a:t>
            </a:r>
            <a:r>
              <a:rPr lang="en-US" sz="1800" dirty="0">
                <a:solidFill>
                  <a:srgbClr val="A61C00"/>
                </a:solidFill>
                <a:latin typeface="Calibri"/>
                <a:ea typeface="Calibri"/>
                <a:cs typeface="Calibri"/>
                <a:sym typeface="Calibri"/>
              </a:rPr>
              <a:t>) AS </a:t>
            </a:r>
            <a:r>
              <a:rPr lang="en-US" sz="1800" dirty="0" err="1">
                <a:solidFill>
                  <a:srgbClr val="A61C00"/>
                </a:solidFill>
                <a:latin typeface="Calibri"/>
                <a:ea typeface="Calibri"/>
                <a:cs typeface="Calibri"/>
                <a:sym typeface="Calibri"/>
              </a:rPr>
              <a:t>avg_price</a:t>
            </a:r>
            <a:endParaRPr lang="en-US" sz="1800"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dirty="0">
                <a:solidFill>
                  <a:srgbClr val="A61C00"/>
                </a:solidFill>
                <a:latin typeface="Calibri"/>
                <a:ea typeface="Calibri"/>
                <a:cs typeface="Calibri"/>
                <a:sym typeface="Calibri"/>
              </a:rPr>
              <a:t>FROM transactions</a:t>
            </a:r>
          </a:p>
          <a:p>
            <a:pPr marL="914400" lvl="0" indent="0" algn="l" rtl="0">
              <a:spcBef>
                <a:spcPts val="0"/>
              </a:spcBef>
              <a:spcAft>
                <a:spcPts val="0"/>
              </a:spcAft>
              <a:buNone/>
            </a:pPr>
            <a:r>
              <a:rPr lang="en-US" sz="1800"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a:t>
            </a:r>
            <a:r>
              <a:rPr lang="en-US" sz="1800" dirty="0">
                <a:solidFill>
                  <a:srgbClr val="A61C00"/>
                </a:solidFill>
                <a:latin typeface="Calibri"/>
                <a:ea typeface="Calibri"/>
                <a:cs typeface="Calibri"/>
                <a:sym typeface="Calibri"/>
              </a:rPr>
              <a:t> </a:t>
            </a:r>
            <a:r>
              <a:rPr lang="en-US" sz="1800" dirty="0">
                <a:solidFill>
                  <a:schemeClr val="dk1"/>
                </a:solidFill>
                <a:latin typeface="Calibri"/>
                <a:ea typeface="Calibri"/>
                <a:cs typeface="Calibri"/>
                <a:sym typeface="Calibri"/>
              </a:rPr>
              <a:t>&gt; </a:t>
            </a: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p>
          <a:p>
            <a:pPr marL="114300" lvl="0" algn="l" rtl="0">
              <a:spcBef>
                <a:spcPts val="0"/>
              </a:spcBef>
              <a:spcAft>
                <a:spcPts val="0"/>
              </a:spcAft>
              <a:buClr>
                <a:schemeClr val="dk1"/>
              </a:buClr>
              <a:buSzPts val="1800"/>
            </a:pPr>
            <a:endParaRPr lang="en-US"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endParaRPr lang="en-US"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b="1" dirty="0">
                <a:solidFill>
                  <a:srgbClr val="57068C"/>
                </a:solidFill>
                <a:latin typeface="Calibri"/>
                <a:ea typeface="Calibri"/>
                <a:cs typeface="Calibri"/>
                <a:sym typeface="Calibri"/>
              </a:rPr>
              <a:t>SET @national_average = (SELECT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&gt; </a:t>
            </a:r>
            <a:r>
              <a:rPr lang="en-US" sz="1800" b="1" dirty="0">
                <a:solidFill>
                  <a:srgbClr val="57068C"/>
                </a:solidFill>
                <a:latin typeface="Calibri"/>
                <a:ea typeface="Calibri"/>
                <a:cs typeface="Calibri"/>
                <a:sym typeface="Calibri"/>
              </a:rPr>
              <a:t>@national_average </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2" name="ElevenLabs_2023-10-18T18_34_11_Michael_pre_s50_sb75_m1">
            <a:hlinkClick r:id="" action="ppaction://media"/>
            <a:extLst>
              <a:ext uri="{FF2B5EF4-FFF2-40B4-BE49-F238E27FC236}">
                <a16:creationId xmlns:a16="http://schemas.microsoft.com/office/drawing/2014/main" id="{C9075975-5479-8390-503E-EE978ED84E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57692" y="119746"/>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5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64.2"/>
</p:tagLst>
</file>

<file path=ppt/tags/tag2.xml><?xml version="1.0" encoding="utf-8"?>
<p:tagLst xmlns:a="http://schemas.openxmlformats.org/drawingml/2006/main" xmlns:r="http://schemas.openxmlformats.org/officeDocument/2006/relationships" xmlns:p="http://schemas.openxmlformats.org/presentationml/2006/main">
  <p:tag name="TIMING" val="|36.9"/>
</p:tagLst>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1749</TotalTime>
  <Words>1773</Words>
  <Application>Microsoft Office PowerPoint</Application>
  <PresentationFormat>On-screen Show (4:3)</PresentationFormat>
  <Paragraphs>232</Paragraphs>
  <Slides>8</Slides>
  <Notes>8</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Montserrat</vt:lpstr>
      <vt:lpstr>Arial</vt:lpstr>
      <vt:lpstr>Calibri</vt:lpstr>
      <vt:lpstr>Arimo</vt:lpstr>
      <vt:lpstr>Office Theme</vt:lpstr>
      <vt:lpstr>SQL Subqueries and Variables  or, how to reuse results and query the results of other queries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Subqueries and Variables</dc:title>
  <dc:creator>Panos Ipeirotis</dc:creator>
  <cp:lastModifiedBy>Panos Ipeirotis</cp:lastModifiedBy>
  <cp:revision>12</cp:revision>
  <dcterms:created xsi:type="dcterms:W3CDTF">2014-10-20T14:52:46Z</dcterms:created>
  <dcterms:modified xsi:type="dcterms:W3CDTF">2023-10-19T02:17:55Z</dcterms:modified>
</cp:coreProperties>
</file>